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2" r:id="rId3"/>
    <p:sldId id="305" r:id="rId4"/>
    <p:sldId id="307" r:id="rId5"/>
    <p:sldId id="308" r:id="rId6"/>
    <p:sldId id="309" r:id="rId7"/>
    <p:sldId id="310" r:id="rId8"/>
    <p:sldId id="311" r:id="rId9"/>
    <p:sldId id="312" r:id="rId10"/>
    <p:sldId id="313" r:id="rId11"/>
    <p:sldId id="314" r:id="rId12"/>
    <p:sldId id="306" r:id="rId13"/>
    <p:sldId id="319" r:id="rId14"/>
    <p:sldId id="333" r:id="rId15"/>
    <p:sldId id="334" r:id="rId16"/>
    <p:sldId id="331" r:id="rId17"/>
    <p:sldId id="321" r:id="rId18"/>
    <p:sldId id="322" r:id="rId19"/>
    <p:sldId id="323" r:id="rId20"/>
    <p:sldId id="324" r:id="rId21"/>
    <p:sldId id="325" r:id="rId22"/>
    <p:sldId id="328" r:id="rId23"/>
    <p:sldId id="329" r:id="rId24"/>
    <p:sldId id="33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63"/>
    <p:restoredTop sz="94643"/>
  </p:normalViewPr>
  <p:slideViewPr>
    <p:cSldViewPr>
      <p:cViewPr varScale="1">
        <p:scale>
          <a:sx n="105" d="100"/>
          <a:sy n="105" d="100"/>
        </p:scale>
        <p:origin x="126"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4CA31C-2938-7448-85CB-79E35C81A1F1}" type="datetimeFigureOut">
              <a:rPr lang="en-US" smtClean="0"/>
              <a:t>10/29/2018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D05F8C-5CC3-5A4E-900D-F1B9EA161898}" type="slidenum">
              <a:rPr lang="en-US" smtClean="0"/>
              <a:t>‹N›</a:t>
            </a:fld>
            <a:endParaRPr lang="en-US"/>
          </a:p>
        </p:txBody>
      </p:sp>
    </p:spTree>
    <p:extLst>
      <p:ext uri="{BB962C8B-B14F-4D97-AF65-F5344CB8AC3E}">
        <p14:creationId xmlns:p14="http://schemas.microsoft.com/office/powerpoint/2010/main" val="139665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magna-charta.org/"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
        <p:nvSpPr>
          <p:cNvPr id="9" name="Rectangle 8"/>
          <p:cNvSpPr/>
          <p:nvPr userDrawn="1"/>
        </p:nvSpPr>
        <p:spPr>
          <a:xfrm>
            <a:off x="107504" y="0"/>
            <a:ext cx="4680520" cy="18448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Observatory Magna Charta Universitatum">
            <a:hlinkClick r:id="rId2"/>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1520" y="188640"/>
            <a:ext cx="8784976" cy="1080120"/>
          </a:xfrm>
          <a:prstGeom prst="rect">
            <a:avLst/>
          </a:prstGeom>
          <a:noFill/>
          <a:ln>
            <a:noFill/>
          </a:ln>
        </p:spPr>
      </p:pic>
    </p:spTree>
    <p:extLst>
      <p:ext uri="{BB962C8B-B14F-4D97-AF65-F5344CB8AC3E}">
        <p14:creationId xmlns:p14="http://schemas.microsoft.com/office/powerpoint/2010/main" val="281050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122817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2709046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63888" y="274638"/>
            <a:ext cx="5122912" cy="1143000"/>
          </a:xfrm>
          <a:prstGeom prst="rect">
            <a:avLst/>
          </a:prstGeom>
        </p:spPr>
        <p:txBody>
          <a:bodyPr>
            <a:normAutofit/>
          </a:bodyPr>
          <a:lstStyle>
            <a:lvl1pPr>
              <a:defRPr sz="3200"/>
            </a:lvl1pPr>
          </a:lstStyle>
          <a:p>
            <a:r>
              <a:rPr lang="en-US" smtClean="0"/>
              <a:t>Click to edit Master title style</a:t>
            </a:r>
            <a:endParaRPr lang="en-GB"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pic>
        <p:nvPicPr>
          <p:cNvPr id="7" name="Immagin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074" y="0"/>
            <a:ext cx="3504954" cy="1717101"/>
          </a:xfrm>
          <a:prstGeom prst="rect">
            <a:avLst/>
          </a:prstGeom>
        </p:spPr>
      </p:pic>
    </p:spTree>
    <p:extLst>
      <p:ext uri="{BB962C8B-B14F-4D97-AF65-F5344CB8AC3E}">
        <p14:creationId xmlns:p14="http://schemas.microsoft.com/office/powerpoint/2010/main" val="404387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74929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926989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638998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230893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1294535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341530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77E42B0-A105-4C90-AD94-AD8E675B28F1}" type="datetimeFigureOut">
              <a:rPr lang="en-GB" smtClean="0"/>
              <a:t>29/10/2018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0DA4B9E-EC31-49C5-8A87-AB0FABA98DC0}" type="slidenum">
              <a:rPr lang="en-GB" smtClean="0"/>
              <a:t>‹N›</a:t>
            </a:fld>
            <a:endParaRPr lang="en-GB"/>
          </a:p>
        </p:txBody>
      </p:sp>
    </p:spTree>
    <p:extLst>
      <p:ext uri="{BB962C8B-B14F-4D97-AF65-F5344CB8AC3E}">
        <p14:creationId xmlns:p14="http://schemas.microsoft.com/office/powerpoint/2010/main" val="28948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magine 5"/>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3074" y="0"/>
            <a:ext cx="3504954" cy="1717101"/>
          </a:xfrm>
          <a:prstGeom prst="rect">
            <a:avLst/>
          </a:prstGeom>
        </p:spPr>
      </p:pic>
    </p:spTree>
    <p:extLst>
      <p:ext uri="{BB962C8B-B14F-4D97-AF65-F5344CB8AC3E}">
        <p14:creationId xmlns:p14="http://schemas.microsoft.com/office/powerpoint/2010/main" val="3924347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agna-charta.org/resources/files/guidelines-for-universitie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magna-chart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magna-charta.org/activities-and-projects/living-values-projec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Living Values Project</a:t>
            </a:r>
            <a:br>
              <a:rPr lang="en-GB" dirty="0" smtClean="0"/>
            </a:br>
            <a:r>
              <a:rPr lang="en-GB" dirty="0" smtClean="0"/>
              <a:t>. </a:t>
            </a:r>
            <a:endParaRPr lang="en-GB" dirty="0"/>
          </a:p>
        </p:txBody>
      </p:sp>
      <p:sp>
        <p:nvSpPr>
          <p:cNvPr id="3" name="Subtitle 2"/>
          <p:cNvSpPr>
            <a:spLocks noGrp="1"/>
          </p:cNvSpPr>
          <p:nvPr>
            <p:ph type="subTitle" idx="1"/>
          </p:nvPr>
        </p:nvSpPr>
        <p:spPr>
          <a:xfrm>
            <a:off x="971600" y="3717032"/>
            <a:ext cx="6768752" cy="1224136"/>
          </a:xfrm>
        </p:spPr>
        <p:txBody>
          <a:bodyPr/>
          <a:lstStyle/>
          <a:p>
            <a:r>
              <a:rPr lang="en-GB" dirty="0" smtClean="0"/>
              <a:t>How universities could/should reinforce their value base</a:t>
            </a:r>
            <a:endParaRPr lang="en-GB" dirty="0"/>
          </a:p>
        </p:txBody>
      </p:sp>
      <p:sp>
        <p:nvSpPr>
          <p:cNvPr id="4" name="Tekstvak 3"/>
          <p:cNvSpPr txBox="1"/>
          <p:nvPr/>
        </p:nvSpPr>
        <p:spPr>
          <a:xfrm>
            <a:off x="1691680" y="5301208"/>
            <a:ext cx="6531679" cy="1384995"/>
          </a:xfrm>
          <a:prstGeom prst="rect">
            <a:avLst/>
          </a:prstGeom>
          <a:noFill/>
        </p:spPr>
        <p:txBody>
          <a:bodyPr wrap="square" rtlCol="0">
            <a:spAutoFit/>
          </a:bodyPr>
          <a:lstStyle/>
          <a:p>
            <a:pPr algn="ctr"/>
            <a:r>
              <a:rPr lang="en-GB" sz="2800" dirty="0" smtClean="0"/>
              <a:t>Dr </a:t>
            </a:r>
            <a:r>
              <a:rPr lang="en-GB" sz="2800" dirty="0" err="1" smtClean="0"/>
              <a:t>Sijbolt</a:t>
            </a:r>
            <a:r>
              <a:rPr lang="en-GB" sz="2800" dirty="0" smtClean="0"/>
              <a:t> </a:t>
            </a:r>
            <a:r>
              <a:rPr lang="en-GB" sz="2800" dirty="0" err="1" smtClean="0"/>
              <a:t>Noorda</a:t>
            </a:r>
            <a:endParaRPr lang="en-GB" sz="2800" dirty="0" smtClean="0"/>
          </a:p>
          <a:p>
            <a:pPr algn="ctr"/>
            <a:r>
              <a:rPr lang="en-GB" sz="2800" dirty="0" smtClean="0"/>
              <a:t>President Magna Charta Observatory</a:t>
            </a:r>
          </a:p>
          <a:p>
            <a:pPr algn="ctr"/>
            <a:r>
              <a:rPr lang="en-GB" sz="2800" dirty="0" smtClean="0"/>
              <a:t>Salamanca 2018</a:t>
            </a:r>
            <a:endParaRPr lang="en-GB" sz="2800" dirty="0"/>
          </a:p>
        </p:txBody>
      </p:sp>
    </p:spTree>
    <p:extLst>
      <p:ext uri="{BB962C8B-B14F-4D97-AF65-F5344CB8AC3E}">
        <p14:creationId xmlns:p14="http://schemas.microsoft.com/office/powerpoint/2010/main" val="68321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Which values are we talking about?</a:t>
            </a:r>
          </a:p>
          <a:p>
            <a:r>
              <a:rPr lang="en-GB" dirty="0" smtClean="0"/>
              <a:t>in addition to these country or profile </a:t>
            </a:r>
            <a:r>
              <a:rPr lang="en-GB" i="1" dirty="0" smtClean="0"/>
              <a:t>specific</a:t>
            </a:r>
            <a:r>
              <a:rPr lang="en-GB" dirty="0" smtClean="0"/>
              <a:t> values may be subscribed to</a:t>
            </a:r>
          </a:p>
          <a:p>
            <a:r>
              <a:rPr lang="en-GB" dirty="0" smtClean="0"/>
              <a:t>like supporting national unity, embracing diversity, providing life support to students  </a:t>
            </a:r>
            <a:endParaRPr lang="en-GB" dirty="0"/>
          </a:p>
        </p:txBody>
      </p:sp>
    </p:spTree>
    <p:extLst>
      <p:ext uri="{BB962C8B-B14F-4D97-AF65-F5344CB8AC3E}">
        <p14:creationId xmlns:p14="http://schemas.microsoft.com/office/powerpoint/2010/main" val="2870054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Today I’m not going into these individual values (although this is an important task as values and the way an HEI lives them are constantly changing)</a:t>
            </a:r>
          </a:p>
          <a:p>
            <a:pPr marL="0" indent="0">
              <a:buNone/>
            </a:pPr>
            <a:r>
              <a:rPr lang="en-GB" dirty="0" smtClean="0"/>
              <a:t>I rather want to emphasize that values should not just be declared but be </a:t>
            </a:r>
            <a:r>
              <a:rPr lang="en-GB" i="1" dirty="0" smtClean="0"/>
              <a:t>lived</a:t>
            </a:r>
          </a:p>
          <a:p>
            <a:pPr marL="0" indent="0">
              <a:buNone/>
            </a:pPr>
            <a:r>
              <a:rPr lang="en-GB" dirty="0" smtClean="0"/>
              <a:t>That’s the topic of today: </a:t>
            </a:r>
            <a:r>
              <a:rPr lang="en-GB" i="1" dirty="0" smtClean="0"/>
              <a:t>the launching of MCO’s Living Values Project</a:t>
            </a:r>
            <a:endParaRPr lang="en-GB" i="1" dirty="0"/>
          </a:p>
        </p:txBody>
      </p:sp>
    </p:spTree>
    <p:extLst>
      <p:ext uri="{BB962C8B-B14F-4D97-AF65-F5344CB8AC3E}">
        <p14:creationId xmlns:p14="http://schemas.microsoft.com/office/powerpoint/2010/main" val="837407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 Project</a:t>
            </a:r>
            <a:endParaRPr lang="en-GB" dirty="0"/>
          </a:p>
        </p:txBody>
      </p:sp>
      <p:sp>
        <p:nvSpPr>
          <p:cNvPr id="3" name="Tijdelijke aanduiding voor inhoud 2"/>
          <p:cNvSpPr>
            <a:spLocks noGrp="1"/>
          </p:cNvSpPr>
          <p:nvPr>
            <p:ph idx="1"/>
          </p:nvPr>
        </p:nvSpPr>
        <p:spPr/>
        <p:txBody>
          <a:bodyPr/>
          <a:lstStyle/>
          <a:p>
            <a:endParaRPr lang="en-GB" dirty="0" smtClean="0"/>
          </a:p>
          <a:p>
            <a:r>
              <a:rPr lang="en-GB" dirty="0" smtClean="0"/>
              <a:t>Why are we doing this?</a:t>
            </a:r>
          </a:p>
          <a:p>
            <a:r>
              <a:rPr lang="en-GB" dirty="0"/>
              <a:t>W</a:t>
            </a:r>
            <a:r>
              <a:rPr lang="en-GB" dirty="0" smtClean="0"/>
              <a:t>hat could HEIs gain by using the Living Values toolbox?</a:t>
            </a:r>
          </a:p>
          <a:p>
            <a:r>
              <a:rPr lang="en-GB" dirty="0"/>
              <a:t>H</a:t>
            </a:r>
            <a:r>
              <a:rPr lang="en-GB" dirty="0" smtClean="0"/>
              <a:t>ow will it work?</a:t>
            </a:r>
            <a:endParaRPr lang="en-GB" dirty="0"/>
          </a:p>
        </p:txBody>
      </p:sp>
    </p:spTree>
    <p:extLst>
      <p:ext uri="{BB962C8B-B14F-4D97-AF65-F5344CB8AC3E}">
        <p14:creationId xmlns:p14="http://schemas.microsoft.com/office/powerpoint/2010/main" val="2762291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pic>
        <p:nvPicPr>
          <p:cNvPr id="4" name="Tijdelijke aanduiding voor inhoud 3" descr="a.jpeg"/>
          <p:cNvPicPr>
            <a:picLocks noGrp="1" noChangeAspect="1"/>
          </p:cNvPicPr>
          <p:nvPr>
            <p:ph idx="1"/>
          </p:nvPr>
        </p:nvPicPr>
        <p:blipFill rotWithShape="1">
          <a:blip r:embed="rId2">
            <a:extLst>
              <a:ext uri="{28A0092B-C50C-407E-A947-70E740481C1C}">
                <a14:useLocalDpi xmlns:a14="http://schemas.microsoft.com/office/drawing/2010/main" val="0"/>
              </a:ext>
            </a:extLst>
          </a:blip>
          <a:srcRect t="-22992" b="-22992"/>
          <a:stretch/>
        </p:blipFill>
        <p:spPr>
          <a:xfrm>
            <a:off x="457200" y="1951038"/>
            <a:ext cx="8229600" cy="4151312"/>
          </a:xfrm>
        </p:spPr>
      </p:pic>
    </p:spTree>
    <p:extLst>
      <p:ext uri="{BB962C8B-B14F-4D97-AF65-F5344CB8AC3E}">
        <p14:creationId xmlns:p14="http://schemas.microsoft.com/office/powerpoint/2010/main" val="221499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3A4FA-2B74-7D43-AD6C-54A0DFA585F7}"/>
              </a:ext>
            </a:extLst>
          </p:cNvPr>
          <p:cNvSpPr>
            <a:spLocks noGrp="1"/>
          </p:cNvSpPr>
          <p:nvPr>
            <p:ph type="title"/>
          </p:nvPr>
        </p:nvSpPr>
        <p:spPr/>
        <p:txBody>
          <a:bodyPr/>
          <a:lstStyle/>
          <a:p>
            <a:r>
              <a:rPr lang="en-US" dirty="0"/>
              <a:t>				The Project</a:t>
            </a:r>
          </a:p>
        </p:txBody>
      </p:sp>
      <p:sp>
        <p:nvSpPr>
          <p:cNvPr id="3" name="Content Placeholder 2">
            <a:extLst>
              <a:ext uri="{FF2B5EF4-FFF2-40B4-BE49-F238E27FC236}">
                <a16:creationId xmlns:a16="http://schemas.microsoft.com/office/drawing/2014/main" id="{76E3FAC4-0E6A-FE4F-AC83-FF253BC6DDEF}"/>
              </a:ext>
            </a:extLst>
          </p:cNvPr>
          <p:cNvSpPr>
            <a:spLocks noGrp="1"/>
          </p:cNvSpPr>
          <p:nvPr>
            <p:ph idx="1"/>
          </p:nvPr>
        </p:nvSpPr>
        <p:spPr/>
        <p:txBody>
          <a:bodyPr/>
          <a:lstStyle/>
          <a:p>
            <a:r>
              <a:rPr lang="en-US" dirty="0"/>
              <a:t>Understanding values – Ambassadors</a:t>
            </a:r>
          </a:p>
          <a:p>
            <a:r>
              <a:rPr lang="en-US" dirty="0"/>
              <a:t>Glasgow Workshop </a:t>
            </a:r>
          </a:p>
          <a:p>
            <a:r>
              <a:rPr lang="en-US" dirty="0"/>
              <a:t>Production of Guidelines</a:t>
            </a:r>
          </a:p>
          <a:p>
            <a:r>
              <a:rPr lang="en-US" dirty="0"/>
              <a:t>Pilot sites*</a:t>
            </a:r>
          </a:p>
          <a:p>
            <a:r>
              <a:rPr lang="en-US" dirty="0"/>
              <a:t>Piloting</a:t>
            </a:r>
          </a:p>
          <a:p>
            <a:r>
              <a:rPr lang="en-US" dirty="0"/>
              <a:t>Bologna Workshop</a:t>
            </a:r>
          </a:p>
          <a:p>
            <a:r>
              <a:rPr lang="en-US" dirty="0"/>
              <a:t>Reports</a:t>
            </a:r>
          </a:p>
          <a:p>
            <a:r>
              <a:rPr lang="en-US" dirty="0"/>
              <a:t>Prospectus, Guidelines and Resources</a:t>
            </a:r>
          </a:p>
        </p:txBody>
      </p:sp>
      <p:sp>
        <p:nvSpPr>
          <p:cNvPr id="6" name="Slide Number Placeholder 5">
            <a:extLst>
              <a:ext uri="{FF2B5EF4-FFF2-40B4-BE49-F238E27FC236}">
                <a16:creationId xmlns:a16="http://schemas.microsoft.com/office/drawing/2014/main" id="{7B3275B3-B687-1D40-900C-DA6EFE789F89}"/>
              </a:ext>
            </a:extLst>
          </p:cNvPr>
          <p:cNvSpPr>
            <a:spLocks noGrp="1"/>
          </p:cNvSpPr>
          <p:nvPr>
            <p:ph type="sldNum" sz="quarter" idx="12"/>
          </p:nvPr>
        </p:nvSpPr>
        <p:spPr/>
        <p:txBody>
          <a:bodyPr/>
          <a:lstStyle/>
          <a:p>
            <a:fld id="{09819A43-0E6D-2F41-997B-9FA295CF1F27}" type="slidenum">
              <a:rPr lang="en-US" smtClean="0"/>
              <a:t>14</a:t>
            </a:fld>
            <a:endParaRPr lang="en-US"/>
          </a:p>
        </p:txBody>
      </p:sp>
    </p:spTree>
    <p:extLst>
      <p:ext uri="{BB962C8B-B14F-4D97-AF65-F5344CB8AC3E}">
        <p14:creationId xmlns:p14="http://schemas.microsoft.com/office/powerpoint/2010/main" val="1197314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7783-7699-BD42-AC0F-B1551E054FED}"/>
              </a:ext>
            </a:extLst>
          </p:cNvPr>
          <p:cNvSpPr>
            <a:spLocks noGrp="1"/>
          </p:cNvSpPr>
          <p:nvPr>
            <p:ph type="title"/>
          </p:nvPr>
        </p:nvSpPr>
        <p:spPr/>
        <p:txBody>
          <a:bodyPr/>
          <a:lstStyle/>
          <a:p>
            <a:r>
              <a:rPr lang="en-US" dirty="0"/>
              <a:t>				Global scope</a:t>
            </a:r>
          </a:p>
        </p:txBody>
      </p:sp>
      <p:grpSp>
        <p:nvGrpSpPr>
          <p:cNvPr id="94" name="Group 93"/>
          <p:cNvGrpSpPr/>
          <p:nvPr/>
        </p:nvGrpSpPr>
        <p:grpSpPr>
          <a:xfrm>
            <a:off x="457249" y="2020452"/>
            <a:ext cx="8291215" cy="4216860"/>
            <a:chOff x="395586" y="2053385"/>
            <a:chExt cx="8291215" cy="421686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86" y="2053385"/>
              <a:ext cx="8291215" cy="421686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6" name="Straight Arrow Connector 5"/>
            <p:cNvCxnSpPr/>
            <p:nvPr/>
          </p:nvCxnSpPr>
          <p:spPr>
            <a:xfrm flipV="1">
              <a:off x="4818924" y="3356992"/>
              <a:ext cx="185124" cy="1786509"/>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3788236" y="5143497"/>
              <a:ext cx="1719867" cy="861774"/>
              <a:chOff x="5004048" y="4993947"/>
              <a:chExt cx="1296144" cy="611123"/>
            </a:xfrm>
          </p:grpSpPr>
          <p:sp>
            <p:nvSpPr>
              <p:cNvPr id="8" name="Rounded Rectangle 7"/>
              <p:cNvSpPr/>
              <p:nvPr/>
            </p:nvSpPr>
            <p:spPr>
              <a:xfrm>
                <a:off x="5004048" y="4993947"/>
                <a:ext cx="1296144" cy="415498"/>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5004048" y="4993947"/>
                <a:ext cx="1296144" cy="611123"/>
              </a:xfrm>
              <a:prstGeom prst="rect">
                <a:avLst/>
              </a:prstGeom>
              <a:noFill/>
            </p:spPr>
            <p:txBody>
              <a:bodyPr wrap="square" rtlCol="0">
                <a:spAutoFit/>
              </a:bodyPr>
              <a:lstStyle/>
              <a:p>
                <a:r>
                  <a:rPr lang="en-GB" sz="1000" b="1" dirty="0"/>
                  <a:t>The Arab Academy for Science, Technology and Maritime Transport (Egypt)</a:t>
                </a:r>
                <a:endParaRPr lang="en-GB" sz="1000" dirty="0"/>
              </a:p>
            </p:txBody>
          </p:sp>
        </p:grpSp>
        <p:cxnSp>
          <p:nvCxnSpPr>
            <p:cNvPr id="13" name="Straight Arrow Connector 12"/>
            <p:cNvCxnSpPr/>
            <p:nvPr/>
          </p:nvCxnSpPr>
          <p:spPr>
            <a:xfrm flipV="1">
              <a:off x="4139952" y="2996952"/>
              <a:ext cx="432048" cy="1518805"/>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3635896" y="4515758"/>
              <a:ext cx="1183028" cy="454968"/>
              <a:chOff x="3203848" y="4669686"/>
              <a:chExt cx="1008112" cy="338554"/>
            </a:xfrm>
          </p:grpSpPr>
          <p:sp>
            <p:nvSpPr>
              <p:cNvPr id="14" name="Rounded Rectangle 13"/>
              <p:cNvSpPr/>
              <p:nvPr/>
            </p:nvSpPr>
            <p:spPr>
              <a:xfrm>
                <a:off x="3203848" y="4669686"/>
                <a:ext cx="884696" cy="338554"/>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3203848" y="4669686"/>
                <a:ext cx="1008112" cy="287764"/>
              </a:xfrm>
              <a:prstGeom prst="rect">
                <a:avLst/>
              </a:prstGeom>
              <a:noFill/>
            </p:spPr>
            <p:txBody>
              <a:bodyPr wrap="square" rtlCol="0">
                <a:spAutoFit/>
              </a:bodyPr>
              <a:lstStyle/>
              <a:p>
                <a:r>
                  <a:rPr lang="en-GB" sz="1000" b="1" dirty="0"/>
                  <a:t>The University of Bologna (Italy) </a:t>
                </a:r>
                <a:endParaRPr lang="en-GB" sz="1000" dirty="0"/>
              </a:p>
            </p:txBody>
          </p:sp>
        </p:grpSp>
        <p:grpSp>
          <p:nvGrpSpPr>
            <p:cNvPr id="31" name="Group 30"/>
            <p:cNvGrpSpPr/>
            <p:nvPr/>
          </p:nvGrpSpPr>
          <p:grpSpPr>
            <a:xfrm>
              <a:off x="5392345" y="3977427"/>
              <a:ext cx="1490776" cy="603701"/>
              <a:chOff x="5392346" y="3977427"/>
              <a:chExt cx="835838" cy="830997"/>
            </a:xfrm>
          </p:grpSpPr>
          <p:sp>
            <p:nvSpPr>
              <p:cNvPr id="29" name="Rounded Rectangle 28"/>
              <p:cNvSpPr/>
              <p:nvPr/>
            </p:nvSpPr>
            <p:spPr>
              <a:xfrm>
                <a:off x="5392346" y="4014320"/>
                <a:ext cx="835838" cy="501437"/>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5411054" y="3977427"/>
                <a:ext cx="817130" cy="830997"/>
              </a:xfrm>
              <a:prstGeom prst="rect">
                <a:avLst/>
              </a:prstGeom>
              <a:noFill/>
            </p:spPr>
            <p:txBody>
              <a:bodyPr wrap="square" rtlCol="0">
                <a:spAutoFit/>
              </a:bodyPr>
              <a:lstStyle/>
              <a:p>
                <a:r>
                  <a:rPr lang="en-GB" sz="1000" b="1" dirty="0"/>
                  <a:t>University Politehnica of Bucharest (Romania)</a:t>
                </a:r>
                <a:endParaRPr lang="en-GB" sz="1000" dirty="0"/>
              </a:p>
              <a:p>
                <a:endParaRPr lang="en-GB" sz="800" dirty="0"/>
              </a:p>
            </p:txBody>
          </p:sp>
        </p:grpSp>
        <p:cxnSp>
          <p:nvCxnSpPr>
            <p:cNvPr id="25" name="Straight Arrow Connector 24"/>
            <p:cNvCxnSpPr/>
            <p:nvPr/>
          </p:nvCxnSpPr>
          <p:spPr>
            <a:xfrm flipH="1" flipV="1">
              <a:off x="4860033" y="2996952"/>
              <a:ext cx="648071" cy="1008112"/>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611560" y="4843493"/>
              <a:ext cx="1383392" cy="657694"/>
              <a:chOff x="1036028" y="4859538"/>
              <a:chExt cx="916764" cy="657694"/>
            </a:xfrm>
          </p:grpSpPr>
          <p:sp>
            <p:nvSpPr>
              <p:cNvPr id="36" name="Rounded Rectangle 35"/>
              <p:cNvSpPr/>
              <p:nvPr/>
            </p:nvSpPr>
            <p:spPr>
              <a:xfrm>
                <a:off x="1043608" y="4859538"/>
                <a:ext cx="864096" cy="657694"/>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a:off x="1036028" y="4859538"/>
                <a:ext cx="916764" cy="553998"/>
              </a:xfrm>
              <a:prstGeom prst="rect">
                <a:avLst/>
              </a:prstGeom>
              <a:noFill/>
            </p:spPr>
            <p:txBody>
              <a:bodyPr wrap="square" rtlCol="0">
                <a:spAutoFit/>
              </a:bodyPr>
              <a:lstStyle/>
              <a:p>
                <a:r>
                  <a:rPr lang="en-GB" sz="1000" b="1" dirty="0"/>
                  <a:t>Universidade Estadual de Campinas - UNICAMP (Brazil)</a:t>
                </a:r>
                <a:endParaRPr lang="en-GB" sz="1000" dirty="0"/>
              </a:p>
            </p:txBody>
          </p:sp>
        </p:grpSp>
        <p:cxnSp>
          <p:nvCxnSpPr>
            <p:cNvPr id="38" name="Straight Arrow Connector 37"/>
            <p:cNvCxnSpPr/>
            <p:nvPr/>
          </p:nvCxnSpPr>
          <p:spPr>
            <a:xfrm flipV="1">
              <a:off x="1926914" y="4738836"/>
              <a:ext cx="1357266" cy="441124"/>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3352025" y="2804161"/>
              <a:ext cx="922795" cy="1173266"/>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195736" y="3977427"/>
              <a:ext cx="1368152" cy="391085"/>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Box 54"/>
            <p:cNvSpPr txBox="1"/>
            <p:nvPr/>
          </p:nvSpPr>
          <p:spPr>
            <a:xfrm>
              <a:off x="2780124" y="4095761"/>
              <a:ext cx="1008112" cy="215444"/>
            </a:xfrm>
            <a:prstGeom prst="rect">
              <a:avLst/>
            </a:prstGeom>
            <a:noFill/>
          </p:spPr>
          <p:txBody>
            <a:bodyPr wrap="square" rtlCol="0">
              <a:spAutoFit/>
            </a:bodyPr>
            <a:lstStyle/>
            <a:p>
              <a:endParaRPr lang="en-GB" sz="800" dirty="0"/>
            </a:p>
          </p:txBody>
        </p:sp>
        <p:sp>
          <p:nvSpPr>
            <p:cNvPr id="57" name="Rectangle 56"/>
            <p:cNvSpPr/>
            <p:nvPr/>
          </p:nvSpPr>
          <p:spPr>
            <a:xfrm>
              <a:off x="2247876" y="3970645"/>
              <a:ext cx="1330067" cy="400110"/>
            </a:xfrm>
            <a:prstGeom prst="rect">
              <a:avLst/>
            </a:prstGeom>
          </p:spPr>
          <p:txBody>
            <a:bodyPr wrap="square">
              <a:spAutoFit/>
            </a:bodyPr>
            <a:lstStyle/>
            <a:p>
              <a:r>
                <a:rPr lang="en-GB" sz="1000" b="1" dirty="0"/>
                <a:t>Cardiff Metropolitan University (UK)</a:t>
              </a:r>
              <a:endParaRPr lang="en-GB" sz="1000" dirty="0"/>
            </a:p>
          </p:txBody>
        </p:sp>
        <p:cxnSp>
          <p:nvCxnSpPr>
            <p:cNvPr id="61" name="Straight Arrow Connector 60"/>
            <p:cNvCxnSpPr>
              <a:stCxn id="63" idx="3"/>
            </p:cNvCxnSpPr>
            <p:nvPr/>
          </p:nvCxnSpPr>
          <p:spPr>
            <a:xfrm flipV="1">
              <a:off x="3352025" y="2688706"/>
              <a:ext cx="901135" cy="599731"/>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3" name="Rounded Rectangle 62"/>
            <p:cNvSpPr/>
            <p:nvPr/>
          </p:nvSpPr>
          <p:spPr>
            <a:xfrm>
              <a:off x="2195736" y="3094856"/>
              <a:ext cx="1156289" cy="387161"/>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p:cNvSpPr/>
            <p:nvPr/>
          </p:nvSpPr>
          <p:spPr>
            <a:xfrm>
              <a:off x="2123728" y="3094856"/>
              <a:ext cx="1363991" cy="400110"/>
            </a:xfrm>
            <a:prstGeom prst="rect">
              <a:avLst/>
            </a:prstGeom>
          </p:spPr>
          <p:txBody>
            <a:bodyPr wrap="square">
              <a:spAutoFit/>
            </a:bodyPr>
            <a:lstStyle/>
            <a:p>
              <a:r>
                <a:rPr lang="en-GB" sz="1000" b="1" dirty="0"/>
                <a:t>Glasgow Caledonian University (UK)</a:t>
              </a:r>
              <a:endParaRPr lang="en-GB" sz="1000" dirty="0"/>
            </a:p>
          </p:txBody>
        </p:sp>
        <p:cxnSp>
          <p:nvCxnSpPr>
            <p:cNvPr id="67" name="Straight Arrow Connector 66"/>
            <p:cNvCxnSpPr>
              <a:stCxn id="70" idx="0"/>
            </p:cNvCxnSpPr>
            <p:nvPr/>
          </p:nvCxnSpPr>
          <p:spPr>
            <a:xfrm flipH="1" flipV="1">
              <a:off x="5615940" y="4686300"/>
              <a:ext cx="577502" cy="56885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0" name="Rounded Rectangle 69"/>
            <p:cNvSpPr/>
            <p:nvPr/>
          </p:nvSpPr>
          <p:spPr>
            <a:xfrm>
              <a:off x="5761394" y="5255150"/>
              <a:ext cx="864096" cy="460604"/>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739318" y="5305103"/>
              <a:ext cx="1143803" cy="400110"/>
            </a:xfrm>
            <a:prstGeom prst="rect">
              <a:avLst/>
            </a:prstGeom>
          </p:spPr>
          <p:txBody>
            <a:bodyPr wrap="square">
              <a:spAutoFit/>
            </a:bodyPr>
            <a:lstStyle/>
            <a:p>
              <a:r>
                <a:rPr lang="en-GB" sz="1000" b="1" dirty="0"/>
                <a:t>University of Mauritius</a:t>
              </a:r>
              <a:endParaRPr lang="en-GB" sz="1000" dirty="0"/>
            </a:p>
          </p:txBody>
        </p:sp>
        <p:cxnSp>
          <p:nvCxnSpPr>
            <p:cNvPr id="74" name="Straight Arrow Connector 73"/>
            <p:cNvCxnSpPr/>
            <p:nvPr/>
          </p:nvCxnSpPr>
          <p:spPr>
            <a:xfrm flipH="1" flipV="1">
              <a:off x="5025755" y="2694835"/>
              <a:ext cx="1274437" cy="230109"/>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7" name="Rounded Rectangle 76"/>
            <p:cNvSpPr/>
            <p:nvPr/>
          </p:nvSpPr>
          <p:spPr>
            <a:xfrm>
              <a:off x="6311220" y="2774454"/>
              <a:ext cx="1213108" cy="438522"/>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6317332" y="2780928"/>
              <a:ext cx="1279004" cy="400110"/>
            </a:xfrm>
            <a:prstGeom prst="rect">
              <a:avLst/>
            </a:prstGeom>
          </p:spPr>
          <p:txBody>
            <a:bodyPr wrap="square">
              <a:spAutoFit/>
            </a:bodyPr>
            <a:lstStyle/>
            <a:p>
              <a:r>
                <a:rPr lang="en-GB" sz="1000" b="1" dirty="0"/>
                <a:t>Peoples' Friendship University of Russia</a:t>
              </a:r>
              <a:endParaRPr lang="en-GB" sz="1000" dirty="0"/>
            </a:p>
          </p:txBody>
        </p:sp>
        <p:cxnSp>
          <p:nvCxnSpPr>
            <p:cNvPr id="80" name="Straight Arrow Connector 79"/>
            <p:cNvCxnSpPr/>
            <p:nvPr/>
          </p:nvCxnSpPr>
          <p:spPr>
            <a:xfrm>
              <a:off x="3203848" y="2564904"/>
              <a:ext cx="1467304" cy="75083"/>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2" name="Rounded Rectangle 81"/>
            <p:cNvSpPr/>
            <p:nvPr/>
          </p:nvSpPr>
          <p:spPr>
            <a:xfrm>
              <a:off x="1763688" y="2204864"/>
              <a:ext cx="1412667" cy="397581"/>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Rectangle 82"/>
            <p:cNvSpPr/>
            <p:nvPr/>
          </p:nvSpPr>
          <p:spPr>
            <a:xfrm>
              <a:off x="1763688" y="2163336"/>
              <a:ext cx="1520492" cy="400110"/>
            </a:xfrm>
            <a:prstGeom prst="rect">
              <a:avLst/>
            </a:prstGeom>
          </p:spPr>
          <p:txBody>
            <a:bodyPr wrap="square">
              <a:spAutoFit/>
            </a:bodyPr>
            <a:lstStyle/>
            <a:p>
              <a:r>
                <a:rPr lang="en-GB" sz="1000" b="1" dirty="0"/>
                <a:t>Stockholms Universitet (Sweden</a:t>
              </a:r>
              <a:r>
                <a:rPr lang="en-GB" sz="800" b="1" dirty="0"/>
                <a:t>)</a:t>
              </a:r>
              <a:endParaRPr lang="en-GB" sz="800" dirty="0"/>
            </a:p>
          </p:txBody>
        </p:sp>
        <p:cxnSp>
          <p:nvCxnSpPr>
            <p:cNvPr id="84" name="Straight Arrow Connector 83"/>
            <p:cNvCxnSpPr/>
            <p:nvPr/>
          </p:nvCxnSpPr>
          <p:spPr>
            <a:xfrm flipH="1">
              <a:off x="7406640" y="4149080"/>
              <a:ext cx="477728" cy="112396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8" name="Rounded Rectangle 87"/>
            <p:cNvSpPr/>
            <p:nvPr/>
          </p:nvSpPr>
          <p:spPr>
            <a:xfrm>
              <a:off x="7374915" y="3619763"/>
              <a:ext cx="997084" cy="54123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Rectangle 88"/>
            <p:cNvSpPr/>
            <p:nvPr/>
          </p:nvSpPr>
          <p:spPr>
            <a:xfrm>
              <a:off x="7334612" y="3616702"/>
              <a:ext cx="1143803" cy="553998"/>
            </a:xfrm>
            <a:prstGeom prst="rect">
              <a:avLst/>
            </a:prstGeom>
          </p:spPr>
          <p:txBody>
            <a:bodyPr wrap="square">
              <a:spAutoFit/>
            </a:bodyPr>
            <a:lstStyle/>
            <a:p>
              <a:r>
                <a:rPr lang="en-GB" sz="1000" b="1" dirty="0"/>
                <a:t>The University of Tasmania (Australia)</a:t>
              </a:r>
              <a:endParaRPr lang="en-GB" sz="1000" dirty="0"/>
            </a:p>
          </p:txBody>
        </p:sp>
      </p:grpSp>
      <p:sp>
        <p:nvSpPr>
          <p:cNvPr id="4" name="Slide Number Placeholder 3">
            <a:extLst>
              <a:ext uri="{FF2B5EF4-FFF2-40B4-BE49-F238E27FC236}">
                <a16:creationId xmlns:a16="http://schemas.microsoft.com/office/drawing/2014/main" id="{71A9CB98-2818-4A4B-9CE7-EFF7C6D35B91}"/>
              </a:ext>
            </a:extLst>
          </p:cNvPr>
          <p:cNvSpPr>
            <a:spLocks noGrp="1"/>
          </p:cNvSpPr>
          <p:nvPr>
            <p:ph type="sldNum" sz="quarter" idx="12"/>
          </p:nvPr>
        </p:nvSpPr>
        <p:spPr/>
        <p:txBody>
          <a:bodyPr/>
          <a:lstStyle/>
          <a:p>
            <a:fld id="{09819A43-0E6D-2F41-997B-9FA295CF1F27}" type="slidenum">
              <a:rPr lang="en-US" smtClean="0"/>
              <a:t>15</a:t>
            </a:fld>
            <a:endParaRPr lang="en-US"/>
          </a:p>
        </p:txBody>
      </p:sp>
    </p:spTree>
    <p:extLst>
      <p:ext uri="{BB962C8B-B14F-4D97-AF65-F5344CB8AC3E}">
        <p14:creationId xmlns:p14="http://schemas.microsoft.com/office/powerpoint/2010/main" val="1318166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p:txBody>
          <a:bodyPr/>
          <a:lstStyle/>
          <a:p>
            <a:r>
              <a:rPr lang="en-GB" sz="2400" i="1" dirty="0"/>
              <a:t>Why should universities engage in the Living Values project</a:t>
            </a:r>
            <a:r>
              <a:rPr lang="en-GB" sz="2400" i="1" dirty="0" smtClean="0"/>
              <a:t>?</a:t>
            </a:r>
            <a:endParaRPr lang="nl-NL" sz="2400" i="1" dirty="0"/>
          </a:p>
          <a:p>
            <a:r>
              <a:rPr lang="en-GB" sz="2400" dirty="0"/>
              <a:t>The objective of the Living Values project is to help higher education institutions identify, adopt and live by values that enable them to fulfil their mission and engage with their community successfully</a:t>
            </a:r>
            <a:r>
              <a:rPr lang="en-GB" sz="2400" dirty="0" smtClean="0"/>
              <a:t>.</a:t>
            </a:r>
            <a:endParaRPr lang="nl-NL" sz="2400" dirty="0"/>
          </a:p>
          <a:p>
            <a:r>
              <a:rPr lang="en-GB" sz="2400" dirty="0"/>
              <a:t>Reviewing and articulating values with the input of stakeholders will increase community engagement and create more trust between the institution and its staff, students, and stakeholders</a:t>
            </a:r>
            <a:r>
              <a:rPr lang="en-GB" sz="2400" dirty="0" smtClean="0"/>
              <a:t>.</a:t>
            </a:r>
            <a:endParaRPr lang="nl-NL" sz="2400" dirty="0"/>
          </a:p>
          <a:p>
            <a:endParaRPr lang="en-GB" sz="1800" dirty="0"/>
          </a:p>
        </p:txBody>
      </p:sp>
    </p:spTree>
    <p:extLst>
      <p:ext uri="{BB962C8B-B14F-4D97-AF65-F5344CB8AC3E}">
        <p14:creationId xmlns:p14="http://schemas.microsoft.com/office/powerpoint/2010/main" val="2681902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p:txBody>
          <a:bodyPr/>
          <a:lstStyle/>
          <a:p>
            <a:r>
              <a:rPr lang="en-GB" sz="2400" i="1" dirty="0"/>
              <a:t>Why was the Living Values project </a:t>
            </a:r>
            <a:r>
              <a:rPr lang="en-GB" sz="2400" i="1" dirty="0" smtClean="0"/>
              <a:t>designed?</a:t>
            </a:r>
            <a:r>
              <a:rPr lang="en-GB" sz="2400" i="1" dirty="0"/>
              <a:t> </a:t>
            </a:r>
            <a:endParaRPr lang="nl-NL" sz="2400" i="1" dirty="0"/>
          </a:p>
          <a:p>
            <a:r>
              <a:rPr lang="en-GB" sz="2400" dirty="0"/>
              <a:t>Based on discussions at international workshops and general agreement that mere statements on values are insufficient, the Magna Charta Observatory (MCO) created the Living Values project. This comprises a set of guidelines and resources to help universities define and live their values</a:t>
            </a:r>
            <a:r>
              <a:rPr lang="en-GB" sz="2400" dirty="0" smtClean="0"/>
              <a:t>.</a:t>
            </a:r>
          </a:p>
          <a:p>
            <a:r>
              <a:rPr lang="en-GB" sz="2400" dirty="0" smtClean="0"/>
              <a:t>The </a:t>
            </a:r>
            <a:r>
              <a:rPr lang="en-GB" sz="2400" dirty="0"/>
              <a:t>Living Values project exists to help institutions decide how to distinguish themselves and achieve their mission more fully in accordance with their values. </a:t>
            </a:r>
            <a:endParaRPr lang="nl-NL" sz="2400" dirty="0"/>
          </a:p>
          <a:p>
            <a:pPr marL="0" indent="0">
              <a:buNone/>
            </a:pPr>
            <a:r>
              <a:rPr lang="en-GB" sz="2400" dirty="0"/>
              <a:t> </a:t>
            </a:r>
            <a:endParaRPr lang="nl-NL" sz="2400" dirty="0"/>
          </a:p>
          <a:p>
            <a:endParaRPr lang="en-GB" sz="2400" dirty="0"/>
          </a:p>
        </p:txBody>
      </p:sp>
    </p:spTree>
    <p:extLst>
      <p:ext uri="{BB962C8B-B14F-4D97-AF65-F5344CB8AC3E}">
        <p14:creationId xmlns:p14="http://schemas.microsoft.com/office/powerpoint/2010/main" val="2202247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a:xfrm>
            <a:off x="179512" y="1600200"/>
            <a:ext cx="8856984" cy="4525963"/>
          </a:xfrm>
        </p:spPr>
        <p:txBody>
          <a:bodyPr/>
          <a:lstStyle/>
          <a:p>
            <a:r>
              <a:rPr lang="en-GB" sz="2400" i="1" dirty="0"/>
              <a:t>Who developed the Living Values project</a:t>
            </a:r>
            <a:r>
              <a:rPr lang="en-GB" sz="2400" i="1" dirty="0" smtClean="0"/>
              <a:t>?</a:t>
            </a:r>
            <a:endParaRPr lang="nl-NL" sz="2400" i="1" dirty="0"/>
          </a:p>
          <a:p>
            <a:r>
              <a:rPr lang="en-GB" sz="2400" dirty="0"/>
              <a:t>With the support of eight higher educational professionals with extensive leadership experience, ten universities in nine countries piloted the Living Values project. </a:t>
            </a:r>
            <a:r>
              <a:rPr lang="en-GB" sz="2400" dirty="0" smtClean="0"/>
              <a:t>This </a:t>
            </a:r>
            <a:r>
              <a:rPr lang="en-GB" sz="2400" dirty="0"/>
              <a:t>has resulted in helpful, practical guidelines and evidence that enables other universities to review, rethink, and revise their values, understand how effectively they are being lived and if that manifestation may be improved. The guidelines and a range of web-based tools and reports from the pilot universities have been produced and </a:t>
            </a:r>
            <a:r>
              <a:rPr lang="en-GB" sz="2400" dirty="0" smtClean="0"/>
              <a:t>will </a:t>
            </a:r>
            <a:r>
              <a:rPr lang="en-GB" sz="2400" dirty="0"/>
              <a:t>be </a:t>
            </a:r>
            <a:r>
              <a:rPr lang="en-GB" sz="2400" dirty="0" smtClean="0"/>
              <a:t>available at </a:t>
            </a:r>
            <a:r>
              <a:rPr lang="en-GB" sz="2400" u="sng" dirty="0">
                <a:hlinkClick r:id="rId2"/>
              </a:rPr>
              <a:t>http://www.magna-charta.org/resources/files/guidelines-for-universities</a:t>
            </a:r>
            <a:r>
              <a:rPr lang="en-GB" sz="2400" dirty="0"/>
              <a:t>. These are designed to offer examples and exercises which universities can use to examine their current situation as well as evidence that these methods can be effective. </a:t>
            </a:r>
          </a:p>
        </p:txBody>
      </p:sp>
    </p:spTree>
    <p:extLst>
      <p:ext uri="{BB962C8B-B14F-4D97-AF65-F5344CB8AC3E}">
        <p14:creationId xmlns:p14="http://schemas.microsoft.com/office/powerpoint/2010/main" val="2361280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p:txBody>
          <a:bodyPr/>
          <a:lstStyle/>
          <a:p>
            <a:r>
              <a:rPr lang="en-GB" sz="2400" i="1" dirty="0"/>
              <a:t>Which values are included</a:t>
            </a:r>
            <a:r>
              <a:rPr lang="en-GB" sz="2400" i="1" dirty="0" smtClean="0"/>
              <a:t>?</a:t>
            </a:r>
            <a:r>
              <a:rPr lang="en-GB" sz="2400" i="1" dirty="0"/>
              <a:t> </a:t>
            </a:r>
            <a:endParaRPr lang="nl-NL" sz="2400" i="1" dirty="0"/>
          </a:p>
          <a:p>
            <a:r>
              <a:rPr lang="en-GB" sz="2400" dirty="0"/>
              <a:t>There is no universally agreed canon of values; however, universities that have signed the Magna Charta </a:t>
            </a:r>
            <a:r>
              <a:rPr lang="en-GB" sz="2400" dirty="0" err="1"/>
              <a:t>Universitatum</a:t>
            </a:r>
            <a:r>
              <a:rPr lang="en-GB" sz="2400" dirty="0"/>
              <a:t> </a:t>
            </a:r>
            <a:r>
              <a:rPr lang="en-GB" sz="2400" u="sng" dirty="0">
                <a:hlinkClick r:id="rId2"/>
              </a:rPr>
              <a:t>www.magna-charta.org</a:t>
            </a:r>
            <a:r>
              <a:rPr lang="en-GB" sz="2400" dirty="0"/>
              <a:t> </a:t>
            </a:r>
            <a:r>
              <a:rPr lang="en-GB" sz="2400" dirty="0" smtClean="0"/>
              <a:t>may </a:t>
            </a:r>
            <a:r>
              <a:rPr lang="en-GB" sz="2400" dirty="0"/>
              <a:t>wish to include the fundamental values evident at the MCO’s inception some 30 years ago. These are academic freedom, institutional autonomy, and the concomitant responsibility to society. Their importance at the global level of higher education has been widely confirmed</a:t>
            </a:r>
            <a:r>
              <a:rPr lang="en-GB" sz="2400" dirty="0" smtClean="0"/>
              <a:t>.</a:t>
            </a:r>
          </a:p>
          <a:p>
            <a:r>
              <a:rPr lang="en-US" sz="2400" dirty="0"/>
              <a:t>In selecting values institutions are advised to be quite clear about the conceptual and practical differences between high-level (as distinct from operational) values and how they may manifest in mission, politics, </a:t>
            </a:r>
            <a:r>
              <a:rPr lang="en-GB" sz="2400" dirty="0"/>
              <a:t>behaviours</a:t>
            </a:r>
            <a:r>
              <a:rPr lang="en-US" sz="2400" dirty="0"/>
              <a:t>, processes, and structures. </a:t>
            </a:r>
            <a:endParaRPr lang="nl-NL" sz="2400" dirty="0"/>
          </a:p>
        </p:txBody>
      </p:sp>
    </p:spTree>
    <p:extLst>
      <p:ext uri="{BB962C8B-B14F-4D97-AF65-F5344CB8AC3E}">
        <p14:creationId xmlns:p14="http://schemas.microsoft.com/office/powerpoint/2010/main" val="3765307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0"/>
            <a:ext cx="5626968" cy="1417638"/>
          </a:xfrm>
        </p:spPr>
        <p:txBody>
          <a:bodyPr>
            <a:normAutofit/>
          </a:bodyPr>
          <a:lstStyle/>
          <a:p>
            <a:r>
              <a:rPr lang="en-US" sz="4000" dirty="0" smtClean="0"/>
              <a:t>Values: </a:t>
            </a:r>
            <a:br>
              <a:rPr lang="en-US" sz="4000" dirty="0" smtClean="0"/>
            </a:br>
            <a:r>
              <a:rPr lang="en-US" sz="4000" dirty="0" smtClean="0"/>
              <a:t>some definitions</a:t>
            </a:r>
            <a:endParaRPr lang="en-US" sz="4000" dirty="0"/>
          </a:p>
        </p:txBody>
      </p:sp>
      <p:sp>
        <p:nvSpPr>
          <p:cNvPr id="3" name="Content Placeholder 2"/>
          <p:cNvSpPr>
            <a:spLocks noGrp="1"/>
          </p:cNvSpPr>
          <p:nvPr>
            <p:ph idx="1"/>
          </p:nvPr>
        </p:nvSpPr>
        <p:spPr/>
        <p:txBody>
          <a:bodyPr/>
          <a:lstStyle/>
          <a:p>
            <a:pPr marL="0" indent="0">
              <a:buNone/>
            </a:pPr>
            <a:r>
              <a:rPr lang="en-US" dirty="0" smtClean="0"/>
              <a:t>‘Principles </a:t>
            </a:r>
            <a:r>
              <a:rPr lang="en-US" dirty="0"/>
              <a:t>or standards of behaviour; one's judgement of what is important in </a:t>
            </a:r>
            <a:r>
              <a:rPr lang="en-US" dirty="0" smtClean="0"/>
              <a:t>life’</a:t>
            </a:r>
          </a:p>
          <a:p>
            <a:pPr marL="0" indent="0">
              <a:buNone/>
            </a:pPr>
            <a:endParaRPr lang="en-US" dirty="0" smtClean="0"/>
          </a:p>
          <a:p>
            <a:endParaRPr lang="en-US" dirty="0" smtClean="0"/>
          </a:p>
          <a:p>
            <a:endParaRPr lang="en-US" dirty="0"/>
          </a:p>
          <a:p>
            <a:endParaRPr lang="en-US" dirty="0"/>
          </a:p>
        </p:txBody>
      </p:sp>
      <p:graphicFrame>
        <p:nvGraphicFramePr>
          <p:cNvPr id="6" name="Table 5"/>
          <p:cNvGraphicFramePr>
            <a:graphicFrameLocks noGrp="1"/>
          </p:cNvGraphicFramePr>
          <p:nvPr>
            <p:extLst/>
          </p:nvPr>
        </p:nvGraphicFramePr>
        <p:xfrm>
          <a:off x="457200" y="3093717"/>
          <a:ext cx="7704856" cy="3749040"/>
        </p:xfrm>
        <a:graphic>
          <a:graphicData uri="http://schemas.openxmlformats.org/drawingml/2006/table">
            <a:tbl>
              <a:tblPr/>
              <a:tblGrid>
                <a:gridCol w="7704856">
                  <a:extLst>
                    <a:ext uri="{9D8B030D-6E8A-4147-A177-3AD203B41FA5}">
                      <a16:colId xmlns:a16="http://schemas.microsoft.com/office/drawing/2014/main" val="20000"/>
                    </a:ext>
                  </a:extLst>
                </a:gridCol>
              </a:tblGrid>
              <a:tr h="3528392">
                <a:tc>
                  <a:txBody>
                    <a:bodyPr/>
                    <a:lstStyle/>
                    <a:p>
                      <a:r>
                        <a:rPr lang="en-US" sz="3200" kern="1200" dirty="0" smtClean="0">
                          <a:solidFill>
                            <a:schemeClr val="tx1"/>
                          </a:solidFill>
                          <a:effectLst/>
                          <a:latin typeface="+mn-lt"/>
                          <a:ea typeface="+mn-ea"/>
                          <a:cs typeface="+mn-cs"/>
                        </a:rPr>
                        <a:t>‘Important and lasting beliefs or ideals shared by the members of a culture about what is good or bad and desirable or undesirable. Values have major influence on a person's behavior and attitude and serve as broad guidelines in all situations’.</a:t>
                      </a:r>
                      <a:r>
                        <a:rPr lang="en-US" sz="1800" kern="1200" dirty="0" smtClean="0">
                          <a:solidFill>
                            <a:schemeClr val="tx1"/>
                          </a:solidFill>
                          <a:effectLst/>
                          <a:latin typeface="+mn-lt"/>
                          <a:ea typeface="+mn-ea"/>
                          <a:cs typeface="+mn-cs"/>
                        </a:rPr>
                        <a:t> </a:t>
                      </a:r>
                    </a:p>
                    <a:p>
                      <a:r>
                        <a:rPr lang="en-US" sz="1800" kern="1200" dirty="0" smtClean="0">
                          <a:solidFill>
                            <a:schemeClr val="tx1"/>
                          </a:solidFill>
                          <a:effectLst/>
                          <a:latin typeface="+mn-lt"/>
                          <a:ea typeface="+mn-ea"/>
                          <a:cs typeface="+mn-cs"/>
                        </a:rPr>
                        <a:t/>
                      </a:r>
                      <a:br>
                        <a:rPr lang="en-US" sz="1800" kern="1200" dirty="0" smtClean="0">
                          <a:solidFill>
                            <a:schemeClr val="tx1"/>
                          </a:solidFill>
                          <a:effectLst/>
                          <a:latin typeface="+mn-lt"/>
                          <a:ea typeface="+mn-ea"/>
                          <a:cs typeface="+mn-cs"/>
                        </a:rPr>
                      </a:br>
                      <a:endParaRPr lang="en-US" sz="1800" kern="1200" dirty="0" smtClean="0">
                        <a:solidFill>
                          <a:schemeClr val="tx1"/>
                        </a:solidFill>
                        <a:effectLst/>
                        <a:latin typeface="+mn-lt"/>
                        <a:ea typeface="+mn-ea"/>
                        <a:cs typeface="+mn-cs"/>
                      </a:endParaRPr>
                    </a:p>
                    <a:p>
                      <a:endParaRPr lang="en-US" sz="1800" kern="1200" dirty="0" smtClean="0">
                        <a:solidFill>
                          <a:schemeClr val="tx1"/>
                        </a:solidFill>
                        <a:effectLst/>
                        <a:latin typeface="+mn-lt"/>
                        <a:ea typeface="+mn-ea"/>
                        <a:cs typeface="+mn-cs"/>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87244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p:txBody>
          <a:bodyPr/>
          <a:lstStyle/>
          <a:p>
            <a:r>
              <a:rPr lang="en-GB" sz="2400" i="1" dirty="0"/>
              <a:t>What are the benefits of reviewing institutional values and how they are lived</a:t>
            </a:r>
            <a:r>
              <a:rPr lang="en-GB" sz="2400" i="1" dirty="0" smtClean="0"/>
              <a:t>?</a:t>
            </a:r>
            <a:endParaRPr lang="nl-NL" sz="2400" i="1" dirty="0"/>
          </a:p>
          <a:p>
            <a:r>
              <a:rPr lang="en-GB" sz="2400" dirty="0"/>
              <a:t>Benefits, as well as the inevitable challenges inherent in this process, will depend on the starting point and particular circumstances of each university. Ultimately and ideally, a Living Values exercise enables a university to enhance its performance in teaching, learning, and research and strengthen its sense of community. </a:t>
            </a:r>
            <a:endParaRPr lang="en-GB" sz="2400" dirty="0" smtClean="0"/>
          </a:p>
          <a:p>
            <a:r>
              <a:rPr lang="en-GB" sz="2400" dirty="0" smtClean="0"/>
              <a:t>In </a:t>
            </a:r>
            <a:r>
              <a:rPr lang="en-GB" sz="2400" dirty="0"/>
              <a:t>addition, the exercise helps to demonstrate to the outside world why the university makes certain decisions and which values it hopes to instil in its graduates.</a:t>
            </a:r>
            <a:r>
              <a:rPr lang="nl-NL" sz="2400" dirty="0"/>
              <a:t> </a:t>
            </a:r>
            <a:endParaRPr lang="en-GB" sz="2400" dirty="0"/>
          </a:p>
        </p:txBody>
      </p:sp>
    </p:spTree>
    <p:extLst>
      <p:ext uri="{BB962C8B-B14F-4D97-AF65-F5344CB8AC3E}">
        <p14:creationId xmlns:p14="http://schemas.microsoft.com/office/powerpoint/2010/main" val="1356457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p:txBody>
          <a:bodyPr/>
          <a:lstStyle/>
          <a:p>
            <a:r>
              <a:rPr lang="en-GB" sz="2400" dirty="0"/>
              <a:t>More specifically, </a:t>
            </a:r>
            <a:r>
              <a:rPr lang="en-GB" sz="2400" i="1" dirty="0"/>
              <a:t>benefits</a:t>
            </a:r>
            <a:r>
              <a:rPr lang="en-GB" sz="2400" dirty="0"/>
              <a:t> identified from the pilot sites and other experience include</a:t>
            </a:r>
            <a:r>
              <a:rPr lang="en-GB" sz="2400" dirty="0" smtClean="0"/>
              <a:t>:</a:t>
            </a:r>
            <a:endParaRPr lang="nl-NL" sz="2400" dirty="0"/>
          </a:p>
          <a:p>
            <a:pPr lvl="0"/>
            <a:r>
              <a:rPr lang="en-GB" sz="2400" dirty="0"/>
              <a:t>an evaluation of current and desired values, the extent to which they are relevant and are put into practice, and how they might enhance what the university does and how it does it;</a:t>
            </a:r>
            <a:endParaRPr lang="nl-NL" sz="2400" dirty="0"/>
          </a:p>
          <a:p>
            <a:pPr lvl="0"/>
            <a:r>
              <a:rPr lang="en-GB" sz="2400" dirty="0"/>
              <a:t>identifying where there might be a gap between the values espoused and their actual implementation and how they might be more effectively and beneficially implemented; </a:t>
            </a:r>
            <a:endParaRPr lang="en-GB" sz="2400" dirty="0" smtClean="0"/>
          </a:p>
          <a:p>
            <a:r>
              <a:rPr lang="en-GB" sz="2400" dirty="0"/>
              <a:t>an opportunity to build and strengthen the academic community and its engagement within the university as a whole, leading to an enhanced appreciation of an institution’s values and mission;</a:t>
            </a:r>
            <a:endParaRPr lang="nl-NL" sz="2400" dirty="0"/>
          </a:p>
          <a:p>
            <a:pPr lvl="0"/>
            <a:r>
              <a:rPr lang="en-GB" sz="2400" dirty="0" smtClean="0"/>
              <a:t> </a:t>
            </a:r>
            <a:endParaRPr lang="nl-NL" sz="2400" dirty="0"/>
          </a:p>
        </p:txBody>
      </p:sp>
    </p:spTree>
    <p:extLst>
      <p:ext uri="{BB962C8B-B14F-4D97-AF65-F5344CB8AC3E}">
        <p14:creationId xmlns:p14="http://schemas.microsoft.com/office/powerpoint/2010/main" val="50927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a:xfrm>
            <a:off x="457200" y="1600200"/>
            <a:ext cx="8507288" cy="4525963"/>
          </a:xfrm>
        </p:spPr>
        <p:txBody>
          <a:bodyPr/>
          <a:lstStyle/>
          <a:p>
            <a:r>
              <a:rPr lang="en-GB" sz="2400" i="1" dirty="0"/>
              <a:t>How can my university engage with the Living Values project</a:t>
            </a:r>
            <a:r>
              <a:rPr lang="en-GB" sz="2400" i="1" dirty="0" smtClean="0"/>
              <a:t>?</a:t>
            </a:r>
            <a:r>
              <a:rPr lang="en-GB" sz="2400" i="1" dirty="0"/>
              <a:t> </a:t>
            </a:r>
            <a:endParaRPr lang="nl-NL" sz="2400" i="1" dirty="0"/>
          </a:p>
          <a:p>
            <a:r>
              <a:rPr lang="en-GB" sz="2400" dirty="0"/>
              <a:t>The guidelines and web-based resources resulting from the Living Values pilot project and elsewhere </a:t>
            </a:r>
            <a:r>
              <a:rPr lang="en-GB" sz="2400" dirty="0" smtClean="0"/>
              <a:t>will be  </a:t>
            </a:r>
            <a:r>
              <a:rPr lang="en-GB" sz="2400" dirty="0"/>
              <a:t>freely available on the MCO website </a:t>
            </a:r>
            <a:r>
              <a:rPr lang="en-US" sz="2400" dirty="0">
                <a:hlinkClick r:id="rId2"/>
              </a:rPr>
              <a:t>http://www.magna-charta.org/activities-and-projects/living-values-project</a:t>
            </a:r>
            <a:r>
              <a:rPr lang="en-US" sz="2400" dirty="0"/>
              <a:t> </a:t>
            </a:r>
          </a:p>
          <a:p>
            <a:r>
              <a:rPr lang="en-GB" sz="2400" dirty="0" smtClean="0"/>
              <a:t>Each </a:t>
            </a:r>
            <a:r>
              <a:rPr lang="en-GB" sz="2400" dirty="0"/>
              <a:t>university is unique and ideally autonomous and therefore must evaluate the guidance in the context of its specific situation and proceed in a way that best fits its structure and culture and is most likely to deliver sustainable impact. There are many ways of undertaking a review of values. Details of how the pilot universities undertook their reviews and on designing and implementing the process can be found in the guidelines. </a:t>
            </a:r>
          </a:p>
        </p:txBody>
      </p:sp>
    </p:spTree>
    <p:extLst>
      <p:ext uri="{BB962C8B-B14F-4D97-AF65-F5344CB8AC3E}">
        <p14:creationId xmlns:p14="http://schemas.microsoft.com/office/powerpoint/2010/main" val="1604699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p:txBody>
          <a:bodyPr/>
          <a:lstStyle/>
          <a:p>
            <a:r>
              <a:rPr lang="en-GB" sz="2400" i="1" dirty="0"/>
              <a:t>How can the MCO help my university use the guidance</a:t>
            </a:r>
            <a:r>
              <a:rPr lang="en-GB" sz="2400" i="1" dirty="0" smtClean="0"/>
              <a:t>?</a:t>
            </a:r>
            <a:r>
              <a:rPr lang="en-GB" sz="2400" i="1" dirty="0"/>
              <a:t> </a:t>
            </a:r>
            <a:endParaRPr lang="nl-NL" sz="2400" i="1" dirty="0"/>
          </a:p>
          <a:p>
            <a:r>
              <a:rPr lang="en-GB" sz="2400" dirty="0"/>
              <a:t>Through developing and piloting the Living Values </a:t>
            </a:r>
            <a:r>
              <a:rPr lang="en-GB" sz="2400" dirty="0" smtClean="0"/>
              <a:t>project, </a:t>
            </a:r>
            <a:r>
              <a:rPr lang="en-GB" sz="2400" dirty="0"/>
              <a:t>the MCO has gained deeper insight into the various ways in which universities can use values to strengthen their academic community and develop and achieve their mission. It has engaged a group of experienced people </a:t>
            </a:r>
            <a:r>
              <a:rPr lang="en-GB" sz="2400" dirty="0" smtClean="0"/>
              <a:t>to </a:t>
            </a:r>
            <a:r>
              <a:rPr lang="en-GB" sz="2400" dirty="0"/>
              <a:t>work directly and on an individual basis with institutions. The resources and experience gained during the pilot </a:t>
            </a:r>
            <a:r>
              <a:rPr lang="en-GB" sz="2400" dirty="0" smtClean="0"/>
              <a:t>will be </a:t>
            </a:r>
            <a:r>
              <a:rPr lang="en-GB" sz="2400" dirty="0"/>
              <a:t>freely available to any interested institution. The support of an </a:t>
            </a:r>
            <a:r>
              <a:rPr lang="en-GB" sz="2400" dirty="0" smtClean="0"/>
              <a:t>expert </a:t>
            </a:r>
            <a:r>
              <a:rPr lang="en-GB" sz="2400" dirty="0"/>
              <a:t>is by arrangement through the MCO office and is a charged-for service.</a:t>
            </a:r>
            <a:endParaRPr lang="nl-NL" sz="2400" dirty="0"/>
          </a:p>
          <a:p>
            <a:pPr marL="0" indent="0">
              <a:buNone/>
            </a:pPr>
            <a:endParaRPr lang="nl-NL" sz="2400" dirty="0"/>
          </a:p>
          <a:p>
            <a:endParaRPr lang="en-GB" sz="2400" dirty="0"/>
          </a:p>
        </p:txBody>
      </p:sp>
    </p:spTree>
    <p:extLst>
      <p:ext uri="{BB962C8B-B14F-4D97-AF65-F5344CB8AC3E}">
        <p14:creationId xmlns:p14="http://schemas.microsoft.com/office/powerpoint/2010/main" val="3982037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Living Values</a:t>
            </a:r>
            <a:endParaRPr lang="en-GB" dirty="0"/>
          </a:p>
        </p:txBody>
      </p:sp>
      <p:sp>
        <p:nvSpPr>
          <p:cNvPr id="3" name="Tijdelijke aanduiding voor inhoud 2"/>
          <p:cNvSpPr>
            <a:spLocks noGrp="1"/>
          </p:cNvSpPr>
          <p:nvPr>
            <p:ph idx="1"/>
          </p:nvPr>
        </p:nvSpPr>
        <p:spPr/>
        <p:txBody>
          <a:bodyPr/>
          <a:lstStyle/>
          <a:p>
            <a:r>
              <a:rPr lang="en-GB" sz="2400" dirty="0"/>
              <a:t>The MCO plans to </a:t>
            </a:r>
            <a:r>
              <a:rPr lang="en-GB" sz="2400" i="1" dirty="0"/>
              <a:t>follow up </a:t>
            </a:r>
            <a:r>
              <a:rPr lang="en-GB" sz="2400" dirty="0"/>
              <a:t>this pilot project by organising specific dissemination workshops on the findings, possibly hosted by pilot institutions; </a:t>
            </a:r>
            <a:endParaRPr lang="en-GB" sz="2400" dirty="0" smtClean="0"/>
          </a:p>
          <a:p>
            <a:r>
              <a:rPr lang="en-GB" sz="2400" dirty="0" smtClean="0"/>
              <a:t>sharing </a:t>
            </a:r>
            <a:r>
              <a:rPr lang="en-GB" sz="2400" dirty="0"/>
              <a:t>its findings at other higher education sector events</a:t>
            </a:r>
            <a:r>
              <a:rPr lang="en-GB" sz="2400" dirty="0" smtClean="0"/>
              <a:t>;</a:t>
            </a:r>
          </a:p>
          <a:p>
            <a:r>
              <a:rPr lang="en-GB" sz="2400" dirty="0" smtClean="0"/>
              <a:t> </a:t>
            </a:r>
            <a:r>
              <a:rPr lang="en-GB" sz="2400" dirty="0"/>
              <a:t>inviting universities to share their experiences through its website; </a:t>
            </a:r>
            <a:endParaRPr lang="en-GB" sz="2400" dirty="0" smtClean="0"/>
          </a:p>
          <a:p>
            <a:r>
              <a:rPr lang="en-GB" sz="2400" dirty="0" smtClean="0"/>
              <a:t>and </a:t>
            </a:r>
            <a:r>
              <a:rPr lang="en-GB" sz="2400" dirty="0"/>
              <a:t>making available its </a:t>
            </a:r>
            <a:r>
              <a:rPr lang="en-GB" sz="2400" dirty="0" smtClean="0"/>
              <a:t>experts </a:t>
            </a:r>
            <a:r>
              <a:rPr lang="en-GB" sz="2400" dirty="0"/>
              <a:t>and other experienced practitioners to assist universities wishing to use the Living Values guidance. More details can be found in the tool kit.</a:t>
            </a:r>
            <a:r>
              <a:rPr lang="nl-NL" sz="2400" dirty="0"/>
              <a:t> </a:t>
            </a:r>
            <a:endParaRPr lang="en-GB" sz="2400" dirty="0"/>
          </a:p>
        </p:txBody>
      </p:sp>
    </p:spTree>
    <p:extLst>
      <p:ext uri="{BB962C8B-B14F-4D97-AF65-F5344CB8AC3E}">
        <p14:creationId xmlns:p14="http://schemas.microsoft.com/office/powerpoint/2010/main" val="1049913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Why do values matter for HEIs?</a:t>
            </a:r>
          </a:p>
          <a:p>
            <a:r>
              <a:rPr lang="en-GB" dirty="0" smtClean="0"/>
              <a:t>they’re informing and steering </a:t>
            </a:r>
            <a:r>
              <a:rPr lang="en-GB" i="1" dirty="0" smtClean="0"/>
              <a:t>profile setting</a:t>
            </a:r>
            <a:r>
              <a:rPr lang="en-GB" dirty="0" smtClean="0"/>
              <a:t>: what kind of institution do we want to be, serving which interests and why?</a:t>
            </a:r>
          </a:p>
          <a:p>
            <a:r>
              <a:rPr lang="en-GB" dirty="0" smtClean="0"/>
              <a:t>e.g. in education focus on individual excellence or rather on inclusiveness, or both</a:t>
            </a:r>
            <a:endParaRPr lang="en-GB" dirty="0"/>
          </a:p>
        </p:txBody>
      </p:sp>
    </p:spTree>
    <p:extLst>
      <p:ext uri="{BB962C8B-B14F-4D97-AF65-F5344CB8AC3E}">
        <p14:creationId xmlns:p14="http://schemas.microsoft.com/office/powerpoint/2010/main" val="28296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Why do values matter for HEIs?</a:t>
            </a:r>
          </a:p>
          <a:p>
            <a:r>
              <a:rPr lang="en-GB" dirty="0" smtClean="0"/>
              <a:t>they’re </a:t>
            </a:r>
            <a:r>
              <a:rPr lang="en-GB" i="1" dirty="0" smtClean="0"/>
              <a:t>quality markers</a:t>
            </a:r>
          </a:p>
          <a:p>
            <a:r>
              <a:rPr lang="en-GB" dirty="0" smtClean="0"/>
              <a:t>e.g. like integrity in research operations and fairness in educational process</a:t>
            </a:r>
            <a:endParaRPr lang="en-GB" dirty="0"/>
          </a:p>
        </p:txBody>
      </p:sp>
    </p:spTree>
    <p:extLst>
      <p:ext uri="{BB962C8B-B14F-4D97-AF65-F5344CB8AC3E}">
        <p14:creationId xmlns:p14="http://schemas.microsoft.com/office/powerpoint/2010/main" val="2168487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Why do values matter for HEIs?</a:t>
            </a:r>
          </a:p>
          <a:p>
            <a:r>
              <a:rPr lang="en-GB" dirty="0" smtClean="0"/>
              <a:t>they’re </a:t>
            </a:r>
            <a:r>
              <a:rPr lang="en-GB" i="1" dirty="0" smtClean="0"/>
              <a:t>foundational principles</a:t>
            </a:r>
            <a:r>
              <a:rPr lang="en-GB" dirty="0" smtClean="0"/>
              <a:t> of institutional self-understanding and positioning in society</a:t>
            </a:r>
          </a:p>
          <a:p>
            <a:r>
              <a:rPr lang="en-GB" dirty="0" smtClean="0"/>
              <a:t>e.g. autonomy and academic freedom</a:t>
            </a:r>
            <a:endParaRPr lang="en-GB" dirty="0"/>
          </a:p>
        </p:txBody>
      </p:sp>
    </p:spTree>
    <p:extLst>
      <p:ext uri="{BB962C8B-B14F-4D97-AF65-F5344CB8AC3E}">
        <p14:creationId xmlns:p14="http://schemas.microsoft.com/office/powerpoint/2010/main" val="1802263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Why do values matter for HEIs?</a:t>
            </a:r>
          </a:p>
          <a:p>
            <a:r>
              <a:rPr lang="en-GB" dirty="0" smtClean="0"/>
              <a:t>they’re guiding us in (inter)national </a:t>
            </a:r>
            <a:r>
              <a:rPr lang="en-GB" i="1" dirty="0" smtClean="0"/>
              <a:t>relations</a:t>
            </a:r>
          </a:p>
          <a:p>
            <a:r>
              <a:rPr lang="en-GB" dirty="0" smtClean="0"/>
              <a:t>e.g. with whom to collaborate in which ways and for what purpose or how to cope with cultural diversity including value varieties</a:t>
            </a:r>
            <a:endParaRPr lang="en-GB" dirty="0"/>
          </a:p>
        </p:txBody>
      </p:sp>
    </p:spTree>
    <p:extLst>
      <p:ext uri="{BB962C8B-B14F-4D97-AF65-F5344CB8AC3E}">
        <p14:creationId xmlns:p14="http://schemas.microsoft.com/office/powerpoint/2010/main" val="696613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So identifying, discussing and sharing core values is important to any HEI.</a:t>
            </a:r>
          </a:p>
          <a:p>
            <a:pPr marL="0" indent="0">
              <a:buNone/>
            </a:pPr>
            <a:r>
              <a:rPr lang="en-GB" dirty="0" smtClean="0"/>
              <a:t>And noticeably so in times of </a:t>
            </a:r>
            <a:r>
              <a:rPr lang="en-GB" i="1" dirty="0" smtClean="0"/>
              <a:t>political turbulence, competing claims and internal fragmentation</a:t>
            </a:r>
            <a:endParaRPr lang="en-GB" i="1" dirty="0"/>
          </a:p>
        </p:txBody>
      </p:sp>
    </p:spTree>
    <p:extLst>
      <p:ext uri="{BB962C8B-B14F-4D97-AF65-F5344CB8AC3E}">
        <p14:creationId xmlns:p14="http://schemas.microsoft.com/office/powerpoint/2010/main" val="183083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Which values are we talking about?</a:t>
            </a:r>
          </a:p>
          <a:p>
            <a:r>
              <a:rPr lang="en-GB" dirty="0" smtClean="0"/>
              <a:t>the answer to this will be </a:t>
            </a:r>
            <a:r>
              <a:rPr lang="en-GB" i="1" dirty="0" smtClean="0"/>
              <a:t>different</a:t>
            </a:r>
            <a:r>
              <a:rPr lang="en-GB" dirty="0" smtClean="0"/>
              <a:t> in different places at different times</a:t>
            </a:r>
          </a:p>
          <a:p>
            <a:r>
              <a:rPr lang="en-GB" dirty="0" smtClean="0"/>
              <a:t>so identifying your HEI’s core values is a first task</a:t>
            </a:r>
            <a:endParaRPr lang="en-GB" dirty="0"/>
          </a:p>
        </p:txBody>
      </p:sp>
    </p:spTree>
    <p:extLst>
      <p:ext uri="{BB962C8B-B14F-4D97-AF65-F5344CB8AC3E}">
        <p14:creationId xmlns:p14="http://schemas.microsoft.com/office/powerpoint/2010/main" val="1380478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a:t>
            </a:r>
            <a:r>
              <a:rPr lang="en-GB" dirty="0" smtClean="0"/>
              <a:t>iving Values</a:t>
            </a:r>
            <a:endParaRPr lang="en-GB" dirty="0"/>
          </a:p>
        </p:txBody>
      </p:sp>
      <p:sp>
        <p:nvSpPr>
          <p:cNvPr id="3" name="Tijdelijke aanduiding voor inhoud 2"/>
          <p:cNvSpPr>
            <a:spLocks noGrp="1"/>
          </p:cNvSpPr>
          <p:nvPr>
            <p:ph idx="1"/>
          </p:nvPr>
        </p:nvSpPr>
        <p:spPr/>
        <p:txBody>
          <a:bodyPr/>
          <a:lstStyle/>
          <a:p>
            <a:endParaRPr lang="en-GB" dirty="0" smtClean="0"/>
          </a:p>
          <a:p>
            <a:pPr marL="0" indent="0">
              <a:buNone/>
            </a:pPr>
            <a:r>
              <a:rPr lang="en-GB" dirty="0" smtClean="0"/>
              <a:t>Which values are we talking about?</a:t>
            </a:r>
          </a:p>
          <a:p>
            <a:r>
              <a:rPr lang="en-GB" dirty="0" smtClean="0"/>
              <a:t>usually HEIs recognize as core values:</a:t>
            </a:r>
          </a:p>
          <a:p>
            <a:r>
              <a:rPr lang="en-GB" i="1" dirty="0" smtClean="0"/>
              <a:t>enabling</a:t>
            </a:r>
            <a:r>
              <a:rPr lang="en-GB" dirty="0" smtClean="0"/>
              <a:t> values like autonomy &amp; academic freedom</a:t>
            </a:r>
          </a:p>
          <a:p>
            <a:r>
              <a:rPr lang="en-GB" i="1" dirty="0" smtClean="0"/>
              <a:t>operational</a:t>
            </a:r>
            <a:r>
              <a:rPr lang="en-GB" dirty="0" smtClean="0"/>
              <a:t> values like integrity &amp; fairness</a:t>
            </a:r>
          </a:p>
          <a:p>
            <a:r>
              <a:rPr lang="en-GB" i="1" dirty="0" smtClean="0"/>
              <a:t>social</a:t>
            </a:r>
            <a:r>
              <a:rPr lang="en-GB" dirty="0" smtClean="0"/>
              <a:t> values like social responsibility &amp; equity</a:t>
            </a:r>
            <a:endParaRPr lang="en-GB" dirty="0"/>
          </a:p>
        </p:txBody>
      </p:sp>
    </p:spTree>
    <p:extLst>
      <p:ext uri="{BB962C8B-B14F-4D97-AF65-F5344CB8AC3E}">
        <p14:creationId xmlns:p14="http://schemas.microsoft.com/office/powerpoint/2010/main" val="1051672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Living Values</Template>
  <TotalTime>1209</TotalTime>
  <Words>1058</Words>
  <Application>Microsoft Office PowerPoint</Application>
  <PresentationFormat>Presentazione su schermo (4:3)</PresentationFormat>
  <Paragraphs>123</Paragraphs>
  <Slides>24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24</vt:i4>
      </vt:variant>
    </vt:vector>
  </HeadingPairs>
  <TitlesOfParts>
    <vt:vector size="27" baseType="lpstr">
      <vt:lpstr>Arial</vt:lpstr>
      <vt:lpstr>Calibri</vt:lpstr>
      <vt:lpstr>Office Theme</vt:lpstr>
      <vt:lpstr>The Living Values Project . </vt:lpstr>
      <vt:lpstr>Values:  some definitions</vt:lpstr>
      <vt:lpstr>Living Values</vt:lpstr>
      <vt:lpstr>Living Values</vt:lpstr>
      <vt:lpstr>Living Values</vt:lpstr>
      <vt:lpstr>Living Values</vt:lpstr>
      <vt:lpstr>Living Values</vt:lpstr>
      <vt:lpstr>Living Values</vt:lpstr>
      <vt:lpstr>Living Values</vt:lpstr>
      <vt:lpstr>Living Values</vt:lpstr>
      <vt:lpstr>Living Values</vt:lpstr>
      <vt:lpstr>Living Values Project</vt:lpstr>
      <vt:lpstr>Living Values</vt:lpstr>
      <vt:lpstr>    The Project</vt:lpstr>
      <vt:lpstr>    Global scope</vt:lpstr>
      <vt:lpstr>Living Values</vt:lpstr>
      <vt:lpstr>Living Values</vt:lpstr>
      <vt:lpstr>Living Values</vt:lpstr>
      <vt:lpstr>Living Values</vt:lpstr>
      <vt:lpstr>Living Values</vt:lpstr>
      <vt:lpstr>Living Values</vt:lpstr>
      <vt:lpstr>Living Values</vt:lpstr>
      <vt:lpstr>Living Values</vt:lpstr>
      <vt:lpstr>Living Values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Values Project</dc:title>
  <dc:creator>Microsoft Office User</dc:creator>
  <cp:lastModifiedBy>Carla Pazzaglia</cp:lastModifiedBy>
  <cp:revision>34</cp:revision>
  <dcterms:created xsi:type="dcterms:W3CDTF">2017-10-13T22:28:27Z</dcterms:created>
  <dcterms:modified xsi:type="dcterms:W3CDTF">2018-10-29T09:00:17Z</dcterms:modified>
</cp:coreProperties>
</file>